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46" r:id="rId1"/>
  </p:sldMasterIdLst>
  <p:notesMasterIdLst>
    <p:notesMasterId r:id="rId36"/>
  </p:notesMasterIdLst>
  <p:sldIdLst>
    <p:sldId id="256" r:id="rId2"/>
    <p:sldId id="257" r:id="rId3"/>
    <p:sldId id="325" r:id="rId4"/>
    <p:sldId id="258" r:id="rId5"/>
    <p:sldId id="260" r:id="rId6"/>
    <p:sldId id="261" r:id="rId7"/>
    <p:sldId id="262" r:id="rId8"/>
    <p:sldId id="263" r:id="rId9"/>
    <p:sldId id="264" r:id="rId10"/>
    <p:sldId id="267" r:id="rId11"/>
    <p:sldId id="268" r:id="rId12"/>
    <p:sldId id="265" r:id="rId13"/>
    <p:sldId id="270" r:id="rId14"/>
    <p:sldId id="326" r:id="rId15"/>
    <p:sldId id="269" r:id="rId16"/>
    <p:sldId id="271" r:id="rId17"/>
    <p:sldId id="328" r:id="rId18"/>
    <p:sldId id="329" r:id="rId19"/>
    <p:sldId id="330" r:id="rId20"/>
    <p:sldId id="331" r:id="rId21"/>
    <p:sldId id="332" r:id="rId22"/>
    <p:sldId id="333" r:id="rId23"/>
    <p:sldId id="334" r:id="rId24"/>
    <p:sldId id="335" r:id="rId25"/>
    <p:sldId id="336" r:id="rId26"/>
    <p:sldId id="337" r:id="rId27"/>
    <p:sldId id="338" r:id="rId28"/>
    <p:sldId id="339" r:id="rId29"/>
    <p:sldId id="340" r:id="rId30"/>
    <p:sldId id="341" r:id="rId31"/>
    <p:sldId id="342" r:id="rId32"/>
    <p:sldId id="343" r:id="rId33"/>
    <p:sldId id="344" r:id="rId34"/>
    <p:sldId id="345" r:id="rId3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194"/>
    <p:restoredTop sz="95840"/>
  </p:normalViewPr>
  <p:slideViewPr>
    <p:cSldViewPr snapToGrid="0" snapToObjects="1">
      <p:cViewPr varScale="1">
        <p:scale>
          <a:sx n="152" d="100"/>
          <a:sy n="152" d="100"/>
        </p:scale>
        <p:origin x="27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image1.tiff>
</file>

<file path=ppt/media/image10.png>
</file>

<file path=ppt/media/image11.png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40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6E0A8-2B91-5B4E-ACA5-DFAA0DAAADD0}" type="datetimeFigureOut">
              <a:rPr lang="pt-BR" smtClean="0"/>
              <a:t>14/02/2022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828646-786C-C64B-9499-DB644429809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2351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look at backtracking algorithms for exhaustive search and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designing effective pruning techniques to make them as powerful as possible.</a:t>
            </a:r>
          </a:p>
          <a:p>
            <a:endParaRPr lang="e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Backtracking is a systematic method to iterate through all the possible configurations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a search space</a:t>
            </a:r>
          </a:p>
          <a:p>
            <a:endParaRPr lang="e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828646-786C-C64B-9499-DB6444298093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80349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eliminar variável de controle</a:t>
            </a:r>
          </a:p>
          <a:p>
            <a:r>
              <a:rPr lang="p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 retorno</a:t>
            </a:r>
          </a:p>
          <a:p>
            <a:r>
              <a:rPr lang="p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modificar parâmetros (se</a:t>
            </a:r>
          </a:p>
          <a:p>
            <a:r>
              <a:rPr lang="p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necessário)</a:t>
            </a:r>
          </a:p>
          <a:p>
            <a:endParaRPr lang="p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adicionar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término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endParaRPr lang="p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828646-786C-C64B-9499-DB6444298093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9603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general case, we will model our solution as a vector a = (a1, a2, ..., an), where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element </a:t>
            </a:r>
            <a:r>
              <a:rPr lang="e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</a:t>
            </a:r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selected from a finite ordered set Si. Such a vector might represent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arrangement where </a:t>
            </a:r>
            <a:r>
              <a:rPr lang="e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</a:t>
            </a:r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contains the </a:t>
            </a:r>
            <a:r>
              <a:rPr lang="e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ith</a:t>
            </a:r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element of the permutation. Or the vector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might represent a given subset S, where </a:t>
            </a:r>
            <a:r>
              <a:rPr lang="e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</a:t>
            </a:r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true if and only if the </a:t>
            </a:r>
            <a:r>
              <a:rPr lang="e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ith</a:t>
            </a:r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element of the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universe is in S. The vector can even represent a sequence of moves in a game or a path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a graph, where </a:t>
            </a:r>
            <a:r>
              <a:rPr lang="e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</a:t>
            </a:r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contains the </a:t>
            </a:r>
            <a:r>
              <a:rPr lang="e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ith</a:t>
            </a:r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event in the sequence.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each step in the backtracking algorithm, we start from a given partial solution,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say, a = (a1, a2, ..., </a:t>
            </a:r>
            <a:r>
              <a:rPr lang="e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ak</a:t>
            </a:r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and try to extend it by adding another element at the end. After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extending it, we must test whether what we have so far is a solution – if so, we should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 it, count it, or do what we want with it. If not, we must then check whether the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partial solution is still potentially extendible to some complete solution. If so, recur and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continue. If not, we delete the last element from a and try another possibility for that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position, if one exists.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honest working code is given below. We include a global finished flag to allow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premature termination, which could be set in any application-specific routine.</a:t>
            </a:r>
          </a:p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828646-786C-C64B-9499-DB6444298093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382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routines enable us to modify a data structure in response to the latest move, as well as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clean up this data structure if we decide to take back the move. Such a data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structure could be rebuilt from scratch from the solution vector a as needed,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 this is inefficient when each move involves incremental changes that can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easily be undone.</a:t>
            </a:r>
          </a:p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828646-786C-C64B-9499-DB6444298093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13546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Backtracking ensures correctness by enumerating all possibilities. It ensures efficiency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never visiting a state more than once.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Study how recursion yields an elegant and easy implementation of the backtracking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algorithm. Because a new candidates array c is allocated with each recursive procedure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call, the subsets of not-yet-considered extension candidates at each position will not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interfere with each other. We will see that depth-first traversal in graphs (Chapter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9) uses essentially the same recursive algorithm as backtrack. Backtracking can be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thought of as depth-first search over an implicit graph instead of an explicit one.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now provide two examples of backtracking in action, by giving specific implementations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these three functions which iterate through all subsets and permutations of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 elements.</a:t>
            </a:r>
          </a:p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828646-786C-C64B-9499-DB6444298093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35435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Following Gauss, let’s represent possible solutions to the n-queens problem using an array Q[1 .. n], where Q[</a:t>
            </a:r>
            <a:r>
              <a:rPr lang="e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indicates which square in row </a:t>
            </a:r>
            <a:r>
              <a:rPr lang="e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contains a queen. Then we can find solutions using the following recursive strategy, described in 1882 by the French recreational mathematician Édouard Lucas, who attributed the method to Emmanuel </a:t>
            </a:r>
            <a:r>
              <a:rPr lang="e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Laquière.Å</a:t>
            </a:r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We place queens on the board one row at a time, starting at the top. To place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rth</a:t>
            </a:r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queen, we try all n squares in row r from left to right in a simple for loop. If a particular square is attacked by an earlier queen, we ignore that square; otherwise, we tentatively place a queen on that square and recursively grope for consistent placements of the queens in later rows.</a:t>
            </a:r>
          </a:p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828646-786C-C64B-9499-DB6444298093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38800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 2.1 shows the resulting algorithm, which recursively enumerates all complete n-queens solutions that are consistent with a given partial solution. The input parameter r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first empty row; thus, to compute all n-queens solutions with no restrictions, we would call </a:t>
            </a:r>
            <a:r>
              <a:rPr lang="e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RecursiveNQueens</a:t>
            </a:r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(Q[1 .. n], 1). The outer for-loop considers all possible</a:t>
            </a: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placements of a queen on row r; the inner for-loop checks whether a candidate placement of row r is consistent with the queens that are already on the first r - 1 rows.</a:t>
            </a:r>
          </a:p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828646-786C-C64B-9499-DB6444298093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45459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Observe que a geração de soluções não sofre nenhum tipo de poda.</a:t>
            </a:r>
          </a:p>
          <a:p>
            <a:r>
              <a:rPr lang="pt-BR" dirty="0"/>
              <a:t>Para </a:t>
            </a:r>
            <a:r>
              <a:rPr lang="pt-BR" dirty="0" err="1"/>
              <a:t>n</a:t>
            </a:r>
            <a:r>
              <a:rPr lang="pt-BR" dirty="0"/>
              <a:t> itens , temos 2</a:t>
            </a:r>
            <a:r>
              <a:rPr lang="pt-BR" baseline="30000" dirty="0"/>
              <a:t>n </a:t>
            </a:r>
            <a:r>
              <a:rPr lang="pt-BR" dirty="0"/>
              <a:t>soluções</a:t>
            </a:r>
            <a:endParaRPr lang="pt-BR" baseline="3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828646-786C-C64B-9499-DB6444298093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1269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F01C9-8978-6D48-BC90-8CE667A126B0}" type="datetime1">
              <a:rPr lang="de-DE" smtClean="0"/>
              <a:t>14.02.22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55370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9ABBD-047F-A04B-9C94-BE02B76213EA}" type="datetime1">
              <a:rPr lang="de-DE" smtClean="0"/>
              <a:t>14.02.22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4953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D5C28-F13E-F040-844C-B2E1464AFB43}" type="datetime1">
              <a:rPr lang="de-DE" smtClean="0"/>
              <a:t>14.02.22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5559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261" y="169561"/>
            <a:ext cx="8309113" cy="118872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261" y="1649896"/>
            <a:ext cx="8309113" cy="4343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A0F2A-06CC-DE40-96F1-384EF8B431CE}" type="datetime1">
              <a:rPr lang="de-DE" smtClean="0"/>
              <a:t>14.02.22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7590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1917F-71CF-E645-A1B4-DA4C6768A36B}" type="datetime1">
              <a:rPr lang="de-DE" smtClean="0"/>
              <a:t>14.02.22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21715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2DDC4-1627-094B-9248-2BD047E13DCC}" type="datetime1">
              <a:rPr lang="de-DE" smtClean="0"/>
              <a:t>14.02.22</a:t>
            </a:fld>
            <a:endParaRPr lang="pt-B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2972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BCFC7-0427-FE40-B129-A529471B13BA}" type="datetime1">
              <a:rPr lang="de-DE" smtClean="0"/>
              <a:t>14.02.22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741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66875-5FC5-2943-A1BA-7B9451EA38B6}" type="datetime1">
              <a:rPr lang="de-DE" smtClean="0"/>
              <a:t>14.02.22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8495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2C9C-3684-5047-BF0A-26FCDB50C9E4}" type="datetime1">
              <a:rPr lang="de-DE" smtClean="0"/>
              <a:t>14.02.22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1877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7B9D7-0AA2-B447-B437-A30A1046D1A8}" type="datetime1">
              <a:rPr lang="de-DE" smtClean="0"/>
              <a:t>14.02.22</a:t>
            </a:fld>
            <a:endParaRPr lang="pt-BR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pt-BR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1211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-42172"/>
            <a:ext cx="4576573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E89B3462-C32C-2D45-9B09-6A9818E0896F}" type="datetime1">
              <a:rPr lang="de-DE" smtClean="0"/>
              <a:t>14.02.22</a:t>
            </a:fld>
            <a:endParaRPr lang="pt-B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5670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06045" y="964692"/>
            <a:ext cx="5937755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76B00CE3-5DAE-0149-8072-707528EA0837}" type="datetime1">
              <a:rPr lang="de-DE" smtClean="0"/>
              <a:t>14.02.22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41A77A6E-275D-834C-A477-A607DD4A493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7995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7" r:id="rId1"/>
    <p:sldLayoutId id="2147483948" r:id="rId2"/>
    <p:sldLayoutId id="2147483949" r:id="rId3"/>
    <p:sldLayoutId id="2147483950" r:id="rId4"/>
    <p:sldLayoutId id="2147483951" r:id="rId5"/>
    <p:sldLayoutId id="2147483952" r:id="rId6"/>
    <p:sldLayoutId id="2147483953" r:id="rId7"/>
    <p:sldLayoutId id="2147483954" r:id="rId8"/>
    <p:sldLayoutId id="2147483955" r:id="rId9"/>
    <p:sldLayoutId id="2147483956" r:id="rId10"/>
    <p:sldLayoutId id="2147483957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CB7D6-36BA-EF48-849A-B32FCB6816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Backtracking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7869FC-8CD2-9A4B-8442-BB5A4B59B5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Prof. Fábio Luiz Leite Júnior</a:t>
            </a:r>
            <a:br>
              <a:rPr lang="pt-BR" dirty="0"/>
            </a:br>
            <a:r>
              <a:rPr lang="pt-BR" dirty="0"/>
              <a:t>Departamento de Computação</a:t>
            </a:r>
            <a:br>
              <a:rPr lang="pt-BR" dirty="0"/>
            </a:br>
            <a:r>
              <a:rPr lang="pt-BR" dirty="0"/>
              <a:t>Universidade Estadual da Paraíba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AEE745-3F95-DC48-AAD5-ECC9B0220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1486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C638F-89D2-6346-899E-14DF3F530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Backtracking</a:t>
            </a:r>
            <a:endParaRPr lang="pt-B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198CA8-E9F0-9945-84CD-06A400A4B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10</a:t>
            </a:fld>
            <a:endParaRPr lang="pt-BR"/>
          </a:p>
        </p:txBody>
      </p:sp>
      <p:pic>
        <p:nvPicPr>
          <p:cNvPr id="7" name="Picture 6" descr="A screenshot of text&#10;&#10;Description automatically generated">
            <a:extLst>
              <a:ext uri="{FF2B5EF4-FFF2-40B4-BE49-F238E27FC236}">
                <a16:creationId xmlns:a16="http://schemas.microsoft.com/office/drawing/2014/main" id="{8ABDB45B-5094-0142-8384-927ACE4B91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6758" y="1631293"/>
            <a:ext cx="8309114" cy="495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6242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04A93-46C0-5347-B4BE-1F003C910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Backtracking</a:t>
            </a:r>
            <a:endParaRPr lang="pt-B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601302-4B87-7D42-A75C-832C2909E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11</a:t>
            </a:fld>
            <a:endParaRPr lang="pt-BR"/>
          </a:p>
        </p:txBody>
      </p:sp>
      <p:pic>
        <p:nvPicPr>
          <p:cNvPr id="6" name="Picture 5" descr="A screenshot of text&#10;&#10;Description automatically generated">
            <a:extLst>
              <a:ext uri="{FF2B5EF4-FFF2-40B4-BE49-F238E27FC236}">
                <a16:creationId xmlns:a16="http://schemas.microsoft.com/office/drawing/2014/main" id="{F76B27EE-0548-EE4D-A60D-FD0549C2D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261" y="1575098"/>
            <a:ext cx="8334789" cy="513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992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54DF2-37AE-1F4C-AFBC-4EBC630FB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Backtracking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53B35-2B38-C349-A1EA-E4A575FB49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Esta solução garante </a:t>
            </a:r>
            <a:r>
              <a:rPr lang="pt-BR" b="1" dirty="0" err="1"/>
              <a:t>corretude</a:t>
            </a:r>
            <a:r>
              <a:rPr lang="pt-BR" dirty="0"/>
              <a:t> por explorar todas as possibilidades</a:t>
            </a:r>
          </a:p>
          <a:p>
            <a:r>
              <a:rPr lang="pt-BR" b="1" dirty="0"/>
              <a:t>Eficiência</a:t>
            </a:r>
            <a:r>
              <a:rPr lang="pt-BR" dirty="0"/>
              <a:t> melhorada por não visitar um mesmo estado duas vezes</a:t>
            </a:r>
          </a:p>
          <a:p>
            <a:r>
              <a:rPr lang="pt-BR" dirty="0">
                <a:solidFill>
                  <a:schemeClr val="tx1"/>
                </a:solidFill>
              </a:rPr>
              <a:t>Recursão como uma solução elegante e de </a:t>
            </a:r>
            <a:r>
              <a:rPr lang="pt-BR" b="1" dirty="0">
                <a:solidFill>
                  <a:schemeClr val="tx1"/>
                </a:solidFill>
              </a:rPr>
              <a:t>fácil compreensão</a:t>
            </a:r>
          </a:p>
          <a:p>
            <a:pPr lvl="1"/>
            <a:r>
              <a:rPr lang="pt-BR" dirty="0">
                <a:solidFill>
                  <a:schemeClr val="tx1"/>
                </a:solidFill>
              </a:rPr>
              <a:t>Porque cada novo </a:t>
            </a:r>
            <a:r>
              <a:rPr lang="pt-BR" dirty="0" err="1">
                <a:solidFill>
                  <a:schemeClr val="tx1"/>
                </a:solidFill>
              </a:rPr>
              <a:t>arrays</a:t>
            </a:r>
            <a:r>
              <a:rPr lang="pt-BR" dirty="0">
                <a:solidFill>
                  <a:schemeClr val="tx1"/>
                </a:solidFill>
              </a:rPr>
              <a:t> de candidatos </a:t>
            </a:r>
            <a:r>
              <a:rPr lang="pt-BR" dirty="0" err="1">
                <a:solidFill>
                  <a:schemeClr val="tx1"/>
                </a:solidFill>
              </a:rPr>
              <a:t>c</a:t>
            </a:r>
            <a:r>
              <a:rPr lang="pt-BR" dirty="0">
                <a:solidFill>
                  <a:schemeClr val="tx1"/>
                </a:solidFill>
              </a:rPr>
              <a:t> é alocado com respectiva chamada recursiva</a:t>
            </a:r>
          </a:p>
          <a:p>
            <a:r>
              <a:rPr lang="pt-BR" b="1" dirty="0">
                <a:solidFill>
                  <a:schemeClr val="tx1"/>
                </a:solidFill>
              </a:rPr>
              <a:t>Não existe a interferência de candidatos ainda não considerados</a:t>
            </a:r>
            <a:r>
              <a:rPr lang="pt-BR" dirty="0">
                <a:solidFill>
                  <a:schemeClr val="tx1"/>
                </a:solidFill>
              </a:rPr>
              <a:t>.</a:t>
            </a:r>
          </a:p>
          <a:p>
            <a:r>
              <a:rPr lang="pt-BR" b="1" dirty="0">
                <a:solidFill>
                  <a:schemeClr val="tx1"/>
                </a:solidFill>
              </a:rPr>
              <a:t>Backtracking</a:t>
            </a:r>
            <a:r>
              <a:rPr lang="pt-BR" dirty="0">
                <a:solidFill>
                  <a:schemeClr val="tx1"/>
                </a:solidFill>
              </a:rPr>
              <a:t> pode ser considerado como uma </a:t>
            </a:r>
            <a:r>
              <a:rPr lang="pt-BR" b="1" dirty="0">
                <a:solidFill>
                  <a:schemeClr val="tx1"/>
                </a:solidFill>
              </a:rPr>
              <a:t>busca em profundidade num grafo</a:t>
            </a:r>
            <a:r>
              <a:rPr lang="pt-BR" dirty="0">
                <a:solidFill>
                  <a:schemeClr val="tx1"/>
                </a:solidFill>
              </a:rPr>
              <a:t>.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643132-B123-184D-AC2D-A1B7AB43C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72642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D3372-F030-544C-92E1-B3674B92C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643467"/>
            <a:ext cx="2522980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pt-BR">
                <a:solidFill>
                  <a:schemeClr val="bg1"/>
                </a:solidFill>
              </a:rPr>
              <a:t>8 Rainhas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5F4A5-4AB3-8D46-BB86-6BDEE58C0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1" y="2638044"/>
            <a:ext cx="2522980" cy="3415622"/>
          </a:xfrm>
        </p:spPr>
        <p:txBody>
          <a:bodyPr>
            <a:normAutofit fontScale="92500" lnSpcReduction="10000"/>
          </a:bodyPr>
          <a:lstStyle/>
          <a:p>
            <a:r>
              <a:rPr lang="pt-BR" dirty="0">
                <a:solidFill>
                  <a:schemeClr val="bg1"/>
                </a:solidFill>
              </a:rPr>
              <a:t>Colocar 8 rainhas no tabuleiro de maneira que não haja nenhuma ameaça mútua</a:t>
            </a:r>
          </a:p>
          <a:p>
            <a:r>
              <a:rPr lang="pt" dirty="0">
                <a:solidFill>
                  <a:schemeClr val="bg1"/>
                </a:solidFill>
              </a:rPr>
              <a:t>Cada linha contem apenas uma rainha</a:t>
            </a:r>
          </a:p>
          <a:p>
            <a:r>
              <a:rPr lang="pt" dirty="0">
                <a:solidFill>
                  <a:schemeClr val="bg1"/>
                </a:solidFill>
              </a:rPr>
              <a:t>Cada coluna pode conter apenas uma rainha</a:t>
            </a:r>
          </a:p>
          <a:p>
            <a:r>
              <a:rPr lang="pt" dirty="0">
                <a:solidFill>
                  <a:schemeClr val="bg1"/>
                </a:solidFill>
              </a:rPr>
              <a:t>Cada diagonal pode conter apenas uma rainha</a:t>
            </a:r>
          </a:p>
          <a:p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5" name="Picture 4" descr="A close up of text on a white surface&#10;&#10;Description automatically generated">
            <a:extLst>
              <a:ext uri="{FF2B5EF4-FFF2-40B4-BE49-F238E27FC236}">
                <a16:creationId xmlns:a16="http://schemas.microsoft.com/office/drawing/2014/main" id="{D6468FFB-202F-A54F-BA7D-D5C7949CE2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3322" y="1004528"/>
            <a:ext cx="4688077" cy="468807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F3795B-6A34-484D-A7E7-D0BD33D8F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69191" y="6217920"/>
            <a:ext cx="27432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1A77A6E-275D-834C-A477-A607DD4A4938}" type="slidenum">
              <a:rPr lang="pt-BR" smtClean="0"/>
              <a:pPr>
                <a:lnSpc>
                  <a:spcPct val="90000"/>
                </a:lnSpc>
                <a:spcAft>
                  <a:spcPts val="600"/>
                </a:spcAft>
              </a:pPr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42937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3A225-5B4D-754B-8310-FC79D88DF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Geração de soluções para </a:t>
            </a:r>
            <a:r>
              <a:rPr lang="pt-BR" dirty="0" err="1"/>
              <a:t>n-queens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63C6F-043C-1B43-855D-6F87092A3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Considerando um </a:t>
            </a:r>
            <a:r>
              <a:rPr lang="pt-BR" dirty="0" err="1"/>
              <a:t>array</a:t>
            </a:r>
            <a:r>
              <a:rPr lang="pt-BR" dirty="0"/>
              <a:t> </a:t>
            </a:r>
            <a:r>
              <a:rPr lang="pt-BR" dirty="0" err="1"/>
              <a:t>Q</a:t>
            </a:r>
            <a:r>
              <a:rPr lang="pt-BR" dirty="0"/>
              <a:t>[1..n], onde </a:t>
            </a:r>
            <a:r>
              <a:rPr lang="pt-BR" dirty="0" err="1"/>
              <a:t>Q</a:t>
            </a:r>
            <a:r>
              <a:rPr lang="pt-BR" dirty="0"/>
              <a:t>[</a:t>
            </a:r>
            <a:r>
              <a:rPr lang="pt-BR" dirty="0" err="1"/>
              <a:t>i</a:t>
            </a:r>
            <a:r>
              <a:rPr lang="pt-BR" dirty="0"/>
              <a:t>] indica qual casa na linha </a:t>
            </a:r>
            <a:r>
              <a:rPr lang="pt-BR" dirty="0" err="1"/>
              <a:t>i</a:t>
            </a:r>
            <a:r>
              <a:rPr lang="pt-BR" dirty="0"/>
              <a:t> que contem rainha.</a:t>
            </a:r>
          </a:p>
          <a:p>
            <a:r>
              <a:rPr lang="pt-BR" dirty="0"/>
              <a:t>Nós colocamos rainhas no tabuleiro uma linha por vez, começando do topo.</a:t>
            </a:r>
          </a:p>
          <a:p>
            <a:r>
              <a:rPr lang="pt-BR" dirty="0"/>
              <a:t>Para colocar a </a:t>
            </a:r>
            <a:r>
              <a:rPr lang="pt-BR" dirty="0" err="1"/>
              <a:t>r-iésima</a:t>
            </a:r>
            <a:r>
              <a:rPr lang="pt-BR" dirty="0"/>
              <a:t> rainha, nós tentamos todas as casas na linha </a:t>
            </a:r>
            <a:r>
              <a:rPr lang="pt-BR" dirty="0" err="1"/>
              <a:t>r</a:t>
            </a:r>
            <a:r>
              <a:rPr lang="pt-BR" dirty="0"/>
              <a:t> da direito a para a esquerda num loop for simples.</a:t>
            </a:r>
          </a:p>
          <a:p>
            <a:r>
              <a:rPr lang="pt-BR" dirty="0"/>
              <a:t>Se uma casa particular é atacado por uma rainha anterior, nós ignoramos aquela casa;</a:t>
            </a:r>
          </a:p>
          <a:p>
            <a:pPr lvl="1"/>
            <a:r>
              <a:rPr lang="pt-BR" dirty="0"/>
              <a:t>De outra forma, nós tentamos colocar a rainha em outra casa recursivamente para posicionamentos consistentes nas linhas seguintes.</a:t>
            </a:r>
          </a:p>
          <a:p>
            <a:endParaRPr lang="pt-B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80F6F0-C3BF-9D49-8123-FE35A5556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5026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D3372-F030-544C-92E1-B3674B92C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8 Rainhas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F3795B-6A34-484D-A7E7-D0BD33D8F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15</a:t>
            </a:fld>
            <a:endParaRPr lang="pt-BR"/>
          </a:p>
        </p:txBody>
      </p:sp>
      <p:pic>
        <p:nvPicPr>
          <p:cNvPr id="6" name="Picture 5" descr="A close up of a keyboard&#10;&#10;Description automatically generated">
            <a:extLst>
              <a:ext uri="{FF2B5EF4-FFF2-40B4-BE49-F238E27FC236}">
                <a16:creationId xmlns:a16="http://schemas.microsoft.com/office/drawing/2014/main" id="{168BBBCB-A942-2646-BF1A-555351417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960" y="1799590"/>
            <a:ext cx="5974080" cy="4418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5984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49314-2748-AD41-9E09-E9EAA878A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8 Rainhas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0AF2A8-BBE4-A14C-8E57-901AD6FC7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16</a:t>
            </a:fld>
            <a:endParaRPr lang="pt-BR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06E08D67-A2A3-454D-84CE-02570261DD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407" y="1653540"/>
            <a:ext cx="8701205" cy="493014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0B01BDA-37BF-7D40-84EF-9CF41F1EB805}"/>
              </a:ext>
            </a:extLst>
          </p:cNvPr>
          <p:cNvSpPr txBox="1"/>
          <p:nvPr/>
        </p:nvSpPr>
        <p:spPr>
          <a:xfrm>
            <a:off x="4528009" y="1518628"/>
            <a:ext cx="3989938" cy="1200329"/>
          </a:xfrm>
          <a:prstGeom prst="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pt-BR" dirty="0">
                <a:latin typeface="Calisto MT" panose="02040603050505030304" pitchFamily="18" charset="77"/>
              </a:rPr>
              <a:t>O parâmetro </a:t>
            </a:r>
            <a:r>
              <a:rPr lang="pt-BR" dirty="0" err="1">
                <a:latin typeface="Calisto MT" panose="02040603050505030304" pitchFamily="18" charset="77"/>
              </a:rPr>
              <a:t>r</a:t>
            </a:r>
            <a:r>
              <a:rPr lang="pt-BR" dirty="0">
                <a:latin typeface="Calisto MT" panose="02040603050505030304" pitchFamily="18" charset="77"/>
              </a:rPr>
              <a:t> é a primeira linha vazia,</a:t>
            </a:r>
            <a:br>
              <a:rPr lang="pt-BR" dirty="0">
                <a:latin typeface="Calisto MT" panose="02040603050505030304" pitchFamily="18" charset="77"/>
              </a:rPr>
            </a:br>
            <a:r>
              <a:rPr lang="pt-BR" dirty="0">
                <a:latin typeface="Calisto MT" panose="02040603050505030304" pitchFamily="18" charset="77"/>
              </a:rPr>
              <a:t> assim  para computar todas soluções</a:t>
            </a:r>
            <a:br>
              <a:rPr lang="pt-BR" dirty="0">
                <a:latin typeface="Calisto MT" panose="02040603050505030304" pitchFamily="18" charset="77"/>
              </a:rPr>
            </a:br>
            <a:r>
              <a:rPr lang="pt-BR" dirty="0">
                <a:latin typeface="Calisto MT" panose="02040603050505030304" pitchFamily="18" charset="77"/>
              </a:rPr>
              <a:t> </a:t>
            </a:r>
            <a:r>
              <a:rPr lang="pt-BR" dirty="0" err="1">
                <a:latin typeface="Calisto MT" panose="02040603050505030304" pitchFamily="18" charset="77"/>
              </a:rPr>
              <a:t>n-queens</a:t>
            </a:r>
            <a:r>
              <a:rPr lang="pt-BR" dirty="0">
                <a:latin typeface="Calisto MT" panose="02040603050505030304" pitchFamily="18" charset="77"/>
              </a:rPr>
              <a:t>  precisamos passar 1 como</a:t>
            </a:r>
            <a:br>
              <a:rPr lang="pt-BR" dirty="0">
                <a:latin typeface="Calisto MT" panose="02040603050505030304" pitchFamily="18" charset="77"/>
              </a:rPr>
            </a:br>
            <a:r>
              <a:rPr lang="pt-BR" dirty="0">
                <a:latin typeface="Calisto MT" panose="02040603050505030304" pitchFamily="18" charset="77"/>
              </a:rPr>
              <a:t> parâmetro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D2865E-D4CF-1147-AD15-B5067F221D37}"/>
              </a:ext>
            </a:extLst>
          </p:cNvPr>
          <p:cNvSpPr txBox="1"/>
          <p:nvPr/>
        </p:nvSpPr>
        <p:spPr>
          <a:xfrm>
            <a:off x="3121432" y="2828835"/>
            <a:ext cx="4776949" cy="646331"/>
          </a:xfrm>
          <a:prstGeom prst="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pt-BR" dirty="0">
                <a:latin typeface="Calisto MT" panose="02040603050505030304" pitchFamily="18" charset="77"/>
              </a:rPr>
              <a:t>O loop for exterior considera todos os possíveis</a:t>
            </a:r>
            <a:br>
              <a:rPr lang="pt-BR" dirty="0">
                <a:latin typeface="Calisto MT" panose="02040603050505030304" pitchFamily="18" charset="77"/>
              </a:rPr>
            </a:br>
            <a:r>
              <a:rPr lang="pt-BR" dirty="0">
                <a:latin typeface="Calisto MT" panose="02040603050505030304" pitchFamily="18" charset="77"/>
              </a:rPr>
              <a:t> posicionamentos de uma rainha na linha </a:t>
            </a:r>
            <a:r>
              <a:rPr lang="pt-BR" dirty="0" err="1">
                <a:latin typeface="Calisto MT" panose="02040603050505030304" pitchFamily="18" charset="77"/>
              </a:rPr>
              <a:t>r</a:t>
            </a:r>
            <a:endParaRPr lang="pt-BR" dirty="0">
              <a:latin typeface="Calisto MT" panose="02040603050505030304" pitchFamily="18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0E3D97-F3F2-C042-A67A-85F4B0D32D5E}"/>
              </a:ext>
            </a:extLst>
          </p:cNvPr>
          <p:cNvSpPr txBox="1"/>
          <p:nvPr/>
        </p:nvSpPr>
        <p:spPr>
          <a:xfrm>
            <a:off x="4203272" y="3610078"/>
            <a:ext cx="4639412" cy="923330"/>
          </a:xfrm>
          <a:prstGeom prst="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pt-BR" dirty="0">
                <a:latin typeface="Calisto MT" panose="02040603050505030304" pitchFamily="18" charset="77"/>
              </a:rPr>
              <a:t>O loop for interior checa se o posicionamento</a:t>
            </a:r>
            <a:br>
              <a:rPr lang="pt-BR" dirty="0">
                <a:latin typeface="Calisto MT" panose="02040603050505030304" pitchFamily="18" charset="77"/>
              </a:rPr>
            </a:br>
            <a:r>
              <a:rPr lang="pt-BR" dirty="0">
                <a:latin typeface="Calisto MT" panose="02040603050505030304" pitchFamily="18" charset="77"/>
              </a:rPr>
              <a:t> corrente da linha </a:t>
            </a:r>
            <a:r>
              <a:rPr lang="pt-BR" dirty="0" err="1">
                <a:latin typeface="Calisto MT" panose="02040603050505030304" pitchFamily="18" charset="77"/>
              </a:rPr>
              <a:t>r</a:t>
            </a:r>
            <a:r>
              <a:rPr lang="pt-BR" dirty="0">
                <a:latin typeface="Calisto MT" panose="02040603050505030304" pitchFamily="18" charset="77"/>
              </a:rPr>
              <a:t> é consistente com todas</a:t>
            </a:r>
            <a:br>
              <a:rPr lang="pt-BR" dirty="0">
                <a:latin typeface="Calisto MT" panose="02040603050505030304" pitchFamily="18" charset="77"/>
              </a:rPr>
            </a:br>
            <a:r>
              <a:rPr lang="pt-BR" dirty="0">
                <a:latin typeface="Calisto MT" panose="02040603050505030304" pitchFamily="18" charset="77"/>
              </a:rPr>
              <a:t> as rainhas já postas no tabuleiro (r-1)</a:t>
            </a:r>
          </a:p>
        </p:txBody>
      </p:sp>
    </p:spTree>
    <p:extLst>
      <p:ext uri="{BB962C8B-B14F-4D97-AF65-F5344CB8AC3E}">
        <p14:creationId xmlns:p14="http://schemas.microsoft.com/office/powerpoint/2010/main" val="23818815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A0498-E532-4D41-B9AD-0BFA0B47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Backtracking: Problema da mochila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1B64C-2521-4149-82B3-0D83FB5480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262" y="1649896"/>
            <a:ext cx="4280856" cy="4343400"/>
          </a:xfrm>
        </p:spPr>
        <p:txBody>
          <a:bodyPr/>
          <a:lstStyle/>
          <a:p>
            <a:r>
              <a:rPr lang="pt-BR" b="1" dirty="0"/>
              <a:t>Algoritmo </a:t>
            </a:r>
            <a:r>
              <a:rPr lang="pt-BR" b="1" u="sng" dirty="0"/>
              <a:t>força bruta</a:t>
            </a:r>
            <a:r>
              <a:rPr lang="pt-BR" dirty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pt" sz="1600" dirty="0">
                <a:latin typeface="Calisto MT" panose="02040603050505030304" pitchFamily="18" charset="77"/>
              </a:rPr>
              <a:t>identificar todos os subconjuntos do conjunto de </a:t>
            </a:r>
            <a:r>
              <a:rPr lang="pt" sz="1600" dirty="0" err="1">
                <a:latin typeface="Calisto MT" panose="02040603050505030304" pitchFamily="18" charset="77"/>
              </a:rPr>
              <a:t>n</a:t>
            </a:r>
            <a:r>
              <a:rPr lang="pt" sz="1600" dirty="0">
                <a:latin typeface="Calisto MT" panose="02040603050505030304" pitchFamily="18" charset="77"/>
              </a:rPr>
              <a:t> itens dados; </a:t>
            </a:r>
          </a:p>
          <a:p>
            <a:pPr marL="342900" indent="-342900">
              <a:buFont typeface="+mj-lt"/>
              <a:buAutoNum type="arabicPeriod"/>
            </a:pPr>
            <a:r>
              <a:rPr lang="pt" sz="1600" dirty="0">
                <a:latin typeface="Calisto MT" panose="02040603050505030304" pitchFamily="18" charset="77"/>
              </a:rPr>
              <a:t>calcular o peso total de cada subconjunto para identificar subconjunto praticáveis; </a:t>
            </a:r>
          </a:p>
          <a:p>
            <a:pPr marL="342900" indent="-342900">
              <a:buFont typeface="+mj-lt"/>
              <a:buAutoNum type="arabicPeriod"/>
            </a:pPr>
            <a:r>
              <a:rPr lang="pt" sz="1600" dirty="0">
                <a:latin typeface="Calisto MT" panose="02040603050505030304" pitchFamily="18" charset="77"/>
              </a:rPr>
              <a:t>encontrar um subconjunto com o valor mais elevado entre eles </a:t>
            </a:r>
            <a:endParaRPr lang="pt" dirty="0">
              <a:latin typeface="Calisto MT" panose="02040603050505030304" pitchFamily="18" charset="77"/>
            </a:endParaRPr>
          </a:p>
          <a:p>
            <a:pPr marL="571500" lvl="1" indent="-342900">
              <a:buFont typeface="+mj-lt"/>
              <a:buAutoNum type="arabicPeriod"/>
            </a:pPr>
            <a:endParaRPr lang="pt-B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2CB02A-5B78-E145-88DD-836E00DBE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17</a:t>
            </a:fld>
            <a:endParaRPr lang="pt-B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765DEB-CFE4-D54E-AB97-60A0CA7A5A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8117" y="1472115"/>
            <a:ext cx="4028257" cy="46406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C58B898-C815-8F46-B5F5-5D22A0C5B9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267200"/>
            <a:ext cx="46228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2235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1B60-3ED4-E24C-B083-BB08FE50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Backtracking: Problema da mochila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04FB1-70C5-5947-B6D5-AFAC99288F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Soluções construídas um componente por vez</a:t>
            </a:r>
          </a:p>
          <a:p>
            <a:r>
              <a:rPr lang="pt-BR" dirty="0"/>
              <a:t>Cada solução parcial é avaliada como promissora ou não</a:t>
            </a:r>
          </a:p>
          <a:p>
            <a:r>
              <a:rPr lang="pt-BR" dirty="0"/>
              <a:t>Se solução parcial é promissora, selecionamos como próximo candidato</a:t>
            </a:r>
          </a:p>
          <a:p>
            <a:r>
              <a:rPr lang="pt-BR" dirty="0"/>
              <a:t>Senão, algoritmo retrocede (</a:t>
            </a:r>
            <a:r>
              <a:rPr lang="pt-BR" dirty="0" err="1"/>
              <a:t>backtracking</a:t>
            </a:r>
            <a:r>
              <a:rPr lang="pt-BR" dirty="0"/>
              <a:t>), e substitui componente atual pela próxima opção</a:t>
            </a:r>
          </a:p>
          <a:p>
            <a:r>
              <a:rPr lang="pt" dirty="0"/>
              <a:t>Como testar as opções para ver qual é a melhor?</a:t>
            </a:r>
          </a:p>
          <a:p>
            <a:pPr lvl="1"/>
            <a:r>
              <a:rPr lang="de-DE" dirty="0"/>
              <a:t>P</a:t>
            </a:r>
            <a:r>
              <a:rPr lang="pt" dirty="0"/>
              <a:t>ara força bruta temos: </a:t>
            </a:r>
            <a:r>
              <a:rPr lang="pt-BR" dirty="0"/>
              <a:t>Para </a:t>
            </a:r>
            <a:r>
              <a:rPr lang="pt-BR" dirty="0" err="1"/>
              <a:t>n</a:t>
            </a:r>
            <a:r>
              <a:rPr lang="pt-BR" dirty="0"/>
              <a:t> itens , temos 2</a:t>
            </a:r>
            <a:r>
              <a:rPr lang="pt-BR" baseline="30000" dirty="0"/>
              <a:t>n </a:t>
            </a:r>
            <a:r>
              <a:rPr lang="pt-BR" dirty="0"/>
              <a:t>soluções</a:t>
            </a:r>
            <a:endParaRPr lang="pt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FAE3A0-F1E9-5A4D-A41B-5B8CE49D5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22974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AE09D-6222-A44D-B108-F058010EB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Backtracking: Problema da mochila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F3C44-93FD-BF47-8A02-183109240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261" y="1649896"/>
            <a:ext cx="8309113" cy="1348137"/>
          </a:xfrm>
        </p:spPr>
        <p:txBody>
          <a:bodyPr/>
          <a:lstStyle/>
          <a:p>
            <a:r>
              <a:rPr lang="pt-BR" dirty="0"/>
              <a:t>Uma ideia baseada em </a:t>
            </a:r>
            <a:r>
              <a:rPr lang="pt-BR" dirty="0" err="1"/>
              <a:t>backtracking</a:t>
            </a:r>
            <a:endParaRPr lang="pt-BR" dirty="0"/>
          </a:p>
          <a:p>
            <a:r>
              <a:rPr lang="pt-BR" dirty="0"/>
              <a:t>Considere </a:t>
            </a:r>
            <a:r>
              <a:rPr lang="pt-BR" dirty="0" err="1"/>
              <a:t>b</a:t>
            </a:r>
            <a:r>
              <a:rPr lang="pt-BR" dirty="0"/>
              <a:t> o vetor de soluções possíveis contendo as possibilidades</a:t>
            </a:r>
          </a:p>
          <a:p>
            <a:r>
              <a:rPr lang="pt-BR" dirty="0"/>
              <a:t>As possibilidades devem ser geradas através de uma árvore binária de decisão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1F4CEF-585A-754B-886D-29D733B05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19</a:t>
            </a:fld>
            <a:endParaRPr lang="pt-BR"/>
          </a:p>
        </p:txBody>
      </p:sp>
      <p:pic>
        <p:nvPicPr>
          <p:cNvPr id="8" name="Picture 7" descr="A close up of a clock&#10;&#10;Description automatically generated">
            <a:extLst>
              <a:ext uri="{FF2B5EF4-FFF2-40B4-BE49-F238E27FC236}">
                <a16:creationId xmlns:a16="http://schemas.microsoft.com/office/drawing/2014/main" id="{A7D5C7C1-27B3-EE42-9E60-EF75420EE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261" y="2998033"/>
            <a:ext cx="6098389" cy="3219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8529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3E9B5-641B-4644-8031-04F4A7303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Backtracking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410CB-6526-D142-B0D2-998238B4B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" dirty="0" err="1"/>
              <a:t>Backtracking</a:t>
            </a:r>
            <a:r>
              <a:rPr lang="pt" dirty="0"/>
              <a:t> é uma técnica exaustiva de busca por soluções para </a:t>
            </a:r>
            <a:r>
              <a:rPr lang="pt" b="1" i="1" dirty="0"/>
              <a:t>problemas combinatórios</a:t>
            </a:r>
            <a:r>
              <a:rPr lang="pt" dirty="0"/>
              <a:t>. </a:t>
            </a:r>
          </a:p>
          <a:p>
            <a:pPr lvl="1"/>
            <a:r>
              <a:rPr lang="pt" dirty="0"/>
              <a:t>Problemas para os quais existe uma representação tal que as soluções são dadas por uma combinação de valores de um conjunto de variáveis discretas.</a:t>
            </a:r>
          </a:p>
          <a:p>
            <a:r>
              <a:rPr lang="pt" dirty="0"/>
              <a:t>Embora computadores modernos possuam capacidade de executar buscas exaustivas mais eficientes...</a:t>
            </a:r>
          </a:p>
          <a:p>
            <a:r>
              <a:rPr lang="pt" dirty="0"/>
              <a:t>Nunca é o bastante</a:t>
            </a:r>
          </a:p>
          <a:p>
            <a:r>
              <a:rPr lang="pt" dirty="0"/>
              <a:t>Técnica sistemática para iterar através de todas as possíveis configurações do espaço de busca</a:t>
            </a:r>
          </a:p>
          <a:p>
            <a:r>
              <a:rPr lang="pt" dirty="0"/>
              <a:t>Paradigma que visa desenvolver técnicas de poda para tornar algoritmos mais eficientes</a:t>
            </a:r>
          </a:p>
          <a:p>
            <a:endParaRPr lang="pt" dirty="0"/>
          </a:p>
          <a:p>
            <a:endParaRPr lang="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F9B26-C83A-B04F-A14F-79A4D1545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58665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50497-6A0B-684E-B1EA-F89838FEC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Backtracking: Problema da mochila</a:t>
            </a:r>
          </a:p>
        </p:txBody>
      </p:sp>
      <p:pic>
        <p:nvPicPr>
          <p:cNvPr id="6" name="Content Placeholder 5" descr="A picture containing text&#10;&#10;Description automatically generated">
            <a:extLst>
              <a:ext uri="{FF2B5EF4-FFF2-40B4-BE49-F238E27FC236}">
                <a16:creationId xmlns:a16="http://schemas.microsoft.com/office/drawing/2014/main" id="{1E2BA0AE-CC0E-8E47-B3C0-BAB860EC5C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5926" y="1649413"/>
            <a:ext cx="7672473" cy="43434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F3297-5653-7E45-B6C1-14E1AD6D0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29326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279BB-AB38-6F4E-A01D-E1180C2FF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Backtracking: Problema da mochila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F5E89-23AB-7743-818B-806A55175B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B60DC-070E-CF49-B575-2C25ED392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95362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279BB-AB38-6F4E-A01D-E1180C2FF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Backtracking: Problema da mochila</a:t>
            </a:r>
          </a:p>
        </p:txBody>
      </p:sp>
      <p:pic>
        <p:nvPicPr>
          <p:cNvPr id="6" name="Content Placeholder 5" descr="A close up of a clock&#10;&#10;Description automatically generated">
            <a:extLst>
              <a:ext uri="{FF2B5EF4-FFF2-40B4-BE49-F238E27FC236}">
                <a16:creationId xmlns:a16="http://schemas.microsoft.com/office/drawing/2014/main" id="{007814E1-76BF-9549-899D-77FFB3A79B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675" y="1912294"/>
            <a:ext cx="8308975" cy="381763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B60DC-070E-CF49-B575-2C25ED392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0933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279BB-AB38-6F4E-A01D-E1180C2FF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Backtracking: Problema da mochila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E38C00A-68BB-3A4B-93A3-896CA3EA6E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675" y="2909958"/>
            <a:ext cx="8308975" cy="182230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B60DC-070E-CF49-B575-2C25ED392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70110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279BB-AB38-6F4E-A01D-E1180C2FF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Backtracking: Problema da mochila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D57C91FC-EB51-6148-AD78-DDC9A5D094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675" y="2802442"/>
            <a:ext cx="8308975" cy="203734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B60DC-070E-CF49-B575-2C25ED392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39935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279BB-AB38-6F4E-A01D-E1180C2FF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Backtracking: Problema da mochila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D537518-FFCB-2D42-A7C6-1B43156DCE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675" y="2896846"/>
            <a:ext cx="8308975" cy="184853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B60DC-070E-CF49-B575-2C25ED392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61664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279BB-AB38-6F4E-A01D-E1180C2FF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Backtracking: Problema da mochila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8BFA6AC-7B63-344A-B174-8B16FA65A0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675" y="2222508"/>
            <a:ext cx="8308975" cy="319721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B60DC-070E-CF49-B575-2C25ED392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75877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279BB-AB38-6F4E-A01D-E1180C2FF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Backtracking: Problema da mochila</a:t>
            </a:r>
          </a:p>
        </p:txBody>
      </p:sp>
      <p:pic>
        <p:nvPicPr>
          <p:cNvPr id="6" name="Content Placeholder 5" descr="A picture containing indoor&#10;&#10;Description automatically generated">
            <a:extLst>
              <a:ext uri="{FF2B5EF4-FFF2-40B4-BE49-F238E27FC236}">
                <a16:creationId xmlns:a16="http://schemas.microsoft.com/office/drawing/2014/main" id="{A7CCB940-F374-8846-8F66-834D40D4A8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675" y="2481407"/>
            <a:ext cx="8308975" cy="267941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B60DC-070E-CF49-B575-2C25ED392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11025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279BB-AB38-6F4E-A01D-E1180C2FF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Backtracking: Problema da mochila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AEA3117-FF66-2044-AD08-C15BB41D53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675" y="2193003"/>
            <a:ext cx="8308975" cy="325621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B60DC-070E-CF49-B575-2C25ED392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09602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279BB-AB38-6F4E-A01D-E1180C2FF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Backtracking: Problema da mochila</a:t>
            </a:r>
          </a:p>
        </p:txBody>
      </p:sp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DF50A38B-D338-AE41-93DB-9FCEB9CB7C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8855" y="1649413"/>
            <a:ext cx="6126614" cy="43434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B60DC-070E-CF49-B575-2C25ED392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7793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7B50D-F3FE-8040-A95C-B58942E40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Backtracking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C1C09-4EA0-7E4C-A2FE-8F785ED20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E6B0A9-780B-FD4A-BA9D-E24D300FC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3</a:t>
            </a:fld>
            <a:endParaRPr lang="pt-B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78BA21-E097-B842-AF7E-A61C8CE06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625" y="1649896"/>
            <a:ext cx="8538053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4572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279BB-AB38-6F4E-A01D-E1180C2FF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Backtracking: Problema da mochila</a:t>
            </a:r>
          </a:p>
        </p:txBody>
      </p:sp>
      <p:pic>
        <p:nvPicPr>
          <p:cNvPr id="6" name="Content Placeholder 5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4B35C8F2-AE80-0D4D-A2D7-40A19DA539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675" y="2372475"/>
            <a:ext cx="8308975" cy="289727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B60DC-070E-CF49-B575-2C25ED392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30</a:t>
            </a:fld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4070E8F-2C5C-D346-BF30-2D398BA9AD21}"/>
                  </a:ext>
                </a:extLst>
              </p:cNvPr>
              <p:cNvSpPr txBox="1"/>
              <p:nvPr/>
            </p:nvSpPr>
            <p:spPr>
              <a:xfrm>
                <a:off x="254833" y="2998033"/>
                <a:ext cx="2053575" cy="64633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US" b="0" dirty="0"/>
              </a:p>
              <a:p>
                <a:r>
                  <a:rPr lang="pt-BR" dirty="0"/>
                  <a:t>Entrar: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𝑆𝑒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𝑤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endParaRPr lang="pt-BR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4070E8F-2C5C-D346-BF30-2D398BA9AD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833" y="2998033"/>
                <a:ext cx="2053575" cy="646331"/>
              </a:xfrm>
              <a:prstGeom prst="rect">
                <a:avLst/>
              </a:prstGeom>
              <a:blipFill>
                <a:blip r:embed="rId3"/>
                <a:stretch>
                  <a:fillRect l="-2439" b="-9434"/>
                </a:stretch>
              </a:blip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53FC543-A347-824F-A325-36CA4A46C25F}"/>
                  </a:ext>
                </a:extLst>
              </p:cNvPr>
              <p:cNvSpPr txBox="1"/>
              <p:nvPr/>
            </p:nvSpPr>
            <p:spPr>
              <a:xfrm>
                <a:off x="1831299" y="5436113"/>
                <a:ext cx="4644452" cy="92333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𝑣𝑎𝑟𝑖𝑎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</m:t>
                      </m:r>
                    </m:oMath>
                  </m:oMathPara>
                </a14:m>
                <a:endParaRPr lang="en-US" b="0" dirty="0"/>
              </a:p>
              <a:p>
                <a:pPr algn="ctr"/>
                <a:r>
                  <a:rPr lang="pt-BR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𝑀𝑎𝑥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𝑤𝑒𝑖𝑔h𝑡</m:t>
                    </m:r>
                  </m:oMath>
                </a14:m>
                <a:br>
                  <a:rPr lang="en-US" b="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𝑣𝑎𝑙𝑜𝑟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𝑐𝑜𝑟𝑟𝑒𝑛𝑡𝑒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𝑛𝑎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𝑚𝑜𝑐h𝑖𝑙𝑎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53FC543-A347-824F-A325-36CA4A46C2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1299" y="5436113"/>
                <a:ext cx="4644452" cy="923330"/>
              </a:xfrm>
              <a:prstGeom prst="rect">
                <a:avLst/>
              </a:prstGeom>
              <a:blipFill>
                <a:blip r:embed="rId4"/>
                <a:stretch>
                  <a:fillRect b="-4000"/>
                </a:stretch>
              </a:blip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077081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B60DC-070E-CF49-B575-2C25ED392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31</a:t>
            </a:fld>
            <a:endParaRPr lang="pt-BR"/>
          </a:p>
        </p:txBody>
      </p:sp>
      <p:pic>
        <p:nvPicPr>
          <p:cNvPr id="5" name="Content Placeholder 5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13477213-DA86-D14A-87A2-1E33499AE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97" y="274320"/>
            <a:ext cx="8308975" cy="289727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5A47A22-02FD-864B-855B-95E39AF712A5}"/>
              </a:ext>
            </a:extLst>
          </p:cNvPr>
          <p:cNvSpPr/>
          <p:nvPr/>
        </p:nvSpPr>
        <p:spPr>
          <a:xfrm>
            <a:off x="296897" y="1454046"/>
            <a:ext cx="1981608" cy="17175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44D37B2-2BCE-4B40-9867-E3B0F24A49EE}"/>
                  </a:ext>
                </a:extLst>
              </p:cNvPr>
              <p:cNvSpPr txBox="1"/>
              <p:nvPr/>
            </p:nvSpPr>
            <p:spPr>
              <a:xfrm>
                <a:off x="689548" y="3807502"/>
                <a:ext cx="4486806" cy="16312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2000" dirty="0"/>
                  <a:t>Maior Valor entre: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pt-BR" sz="2000" dirty="0" err="1"/>
                  <a:t>B</a:t>
                </a:r>
                <a:r>
                  <a:rPr lang="pt-BR" sz="2000" dirty="0"/>
                  <a:t> (valor anterior na mochila)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pt-BR" sz="2000" dirty="0"/>
                  <a:t>Resultado deste ramo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pt-BR" sz="2000" dirty="0"/>
                  <a:t>2 + melhor opção dentre os filhos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begChr m:val="["/>
                        <m:endChr m:val="]"/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𝑏𝑎𝑐𝑘𝑝𝑎𝑐𝑘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𝑤</m:t>
                    </m:r>
                    <m:d>
                      <m:dPr>
                        <m:begChr m:val="["/>
                        <m:endChr m:val="]"/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pt-BR" sz="20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44D37B2-2BCE-4B40-9867-E3B0F24A49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9548" y="3807502"/>
                <a:ext cx="4486806" cy="1631216"/>
              </a:xfrm>
              <a:prstGeom prst="rect">
                <a:avLst/>
              </a:prstGeom>
              <a:blipFill>
                <a:blip r:embed="rId3"/>
                <a:stretch>
                  <a:fillRect l="-1127" t="-2344" r="-282" b="-390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020045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F5E89-23AB-7743-818B-806A55175B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261" y="3096019"/>
            <a:ext cx="8309113" cy="1086238"/>
          </a:xfrm>
        </p:spPr>
        <p:txBody>
          <a:bodyPr>
            <a:normAutofit lnSpcReduction="10000"/>
          </a:bodyPr>
          <a:lstStyle/>
          <a:p>
            <a:r>
              <a:rPr lang="pt-BR" dirty="0"/>
              <a:t>Terminou quando </a:t>
            </a:r>
            <a:r>
              <a:rPr lang="pt-BR" dirty="0" err="1"/>
              <a:t>k</a:t>
            </a:r>
            <a:r>
              <a:rPr lang="pt-BR" dirty="0"/>
              <a:t> = 1</a:t>
            </a:r>
          </a:p>
          <a:p>
            <a:pPr lvl="1"/>
            <a:r>
              <a:rPr lang="pt-BR" dirty="0" err="1"/>
              <a:t>B</a:t>
            </a:r>
            <a:r>
              <a:rPr lang="pt-BR" dirty="0"/>
              <a:t> possui o melhor valor para </a:t>
            </a:r>
            <a:r>
              <a:rPr lang="pt-BR" dirty="0" err="1"/>
              <a:t>i</a:t>
            </a:r>
            <a:endParaRPr lang="pt-BR" dirty="0"/>
          </a:p>
          <a:p>
            <a:r>
              <a:rPr lang="pt-BR" dirty="0"/>
              <a:t>Continuar para os outros ramos, temos: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B60DC-070E-CF49-B575-2C25ED392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32</a:t>
            </a:fld>
            <a:endParaRPr lang="pt-BR"/>
          </a:p>
        </p:txBody>
      </p:sp>
      <p:pic>
        <p:nvPicPr>
          <p:cNvPr id="5" name="Content Placeholder 5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158E262A-3F06-6046-A472-F79FC6D19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97" y="55451"/>
            <a:ext cx="8308975" cy="28972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41D9F70-0004-1143-81A2-847F77D91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155" y="4619163"/>
            <a:ext cx="8635689" cy="196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4244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279BB-AB38-6F4E-A01D-E1180C2FF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Backtracking: Problema da mochila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D16A46CA-00F7-7C42-B201-D51C3FC537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260" y="1649413"/>
            <a:ext cx="8158611" cy="43434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B60DC-070E-CF49-B575-2C25ED392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6626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279BB-AB38-6F4E-A01D-E1180C2FF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Backtracking: Problema da mochila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7479D778-E8CE-F54D-B286-060D7176D1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261" y="1649412"/>
            <a:ext cx="8309112" cy="456850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B60DC-070E-CF49-B575-2C25ED392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3307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4AC76-FAEE-9C41-A2E0-B8DE2742E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Backtracking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248AE7-34F1-5143-8C41-C0F13D6BC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" dirty="0"/>
              <a:t>Para muitos problemas dessa natureza, existem algoritmos eficientes (polinomiais).</a:t>
            </a:r>
          </a:p>
          <a:p>
            <a:pPr lvl="1"/>
            <a:r>
              <a:rPr lang="pt" dirty="0"/>
              <a:t>Caminhos mais curtos em grafos, </a:t>
            </a:r>
          </a:p>
          <a:p>
            <a:pPr lvl="1"/>
            <a:r>
              <a:rPr lang="pt" dirty="0"/>
              <a:t>Árvore geradora mínima. </a:t>
            </a:r>
          </a:p>
          <a:p>
            <a:r>
              <a:rPr lang="pt" dirty="0"/>
              <a:t>Para outros, no entanto, não existe algoritmo eficiente conhecido (e.g. SAT e TSP – problemas NP-completos), e não restam muitas outras alternativas senão: </a:t>
            </a:r>
          </a:p>
          <a:p>
            <a:pPr lvl="1"/>
            <a:r>
              <a:rPr lang="pt" dirty="0"/>
              <a:t>Métodos de Busca Exaustiva complexidade exponencial </a:t>
            </a:r>
          </a:p>
          <a:p>
            <a:pPr lvl="1"/>
            <a:r>
              <a:rPr lang="pt" dirty="0"/>
              <a:t>Métodos Heurísticos em geral não garantem solução ótima</a:t>
            </a:r>
            <a:endParaRPr lang="pt-B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B5232-38F2-D040-9524-239F32324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7198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D1AAF-7FF1-8448-9322-0458CC611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Backtracking </a:t>
            </a:r>
            <a:r>
              <a:rPr lang="de-DE" dirty="0" err="1"/>
              <a:t>e</a:t>
            </a:r>
            <a:r>
              <a:rPr lang="de-DE" dirty="0"/>
              <a:t> </a:t>
            </a:r>
            <a:r>
              <a:rPr lang="de-DE" dirty="0" err="1"/>
              <a:t>recursividade</a:t>
            </a:r>
            <a:endParaRPr lang="pt-B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D9A698-7E16-3C4A-962E-30981E11EDB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47261" y="1649896"/>
                <a:ext cx="8309113" cy="4796624"/>
              </a:xfrm>
            </p:spPr>
            <p:txBody>
              <a:bodyPr/>
              <a:lstStyle/>
              <a:p>
                <a:r>
                  <a:rPr lang="pt-BR" dirty="0"/>
                  <a:t>Soluções recursivas sempre são mais fáceis do que soluções iterativas</a:t>
                </a:r>
              </a:p>
              <a:p>
                <a:r>
                  <a:rPr lang="pt-BR" dirty="0"/>
                  <a:t>Exemplo: potenciação</a:t>
                </a:r>
              </a:p>
              <a:p>
                <a:endParaRPr lang="pt-BR" dirty="0"/>
              </a:p>
              <a:p>
                <a:endParaRPr lang="pt-BR" dirty="0"/>
              </a:p>
              <a:p>
                <a:endParaRPr lang="pt-BR" dirty="0"/>
              </a:p>
              <a:p>
                <a:endParaRPr lang="pt-BR" dirty="0"/>
              </a:p>
              <a:p>
                <a:endParaRPr lang="pt-BR" dirty="0"/>
              </a:p>
              <a:p>
                <a:endParaRPr lang="pt-BR" dirty="0"/>
              </a:p>
              <a:p>
                <a:endParaRPr lang="pt-BR" dirty="0"/>
              </a:p>
              <a:p>
                <a:endParaRPr lang="pt-BR" dirty="0"/>
              </a:p>
              <a:p>
                <a:r>
                  <a:rPr lang="pt-BR" dirty="0"/>
                  <a:t>Atalho: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/2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 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/2</m:t>
                        </m:r>
                      </m:sup>
                    </m:sSup>
                  </m:oMath>
                </a14:m>
                <a:endParaRPr lang="pt-BR" dirty="0"/>
              </a:p>
              <a:p>
                <a:r>
                  <a:rPr lang="pt-BR" dirty="0"/>
                  <a:t>Então não preciso computar tudo!!</a:t>
                </a:r>
              </a:p>
              <a:p>
                <a:pPr lvl="1"/>
                <a:endParaRPr lang="pt-BR" dirty="0"/>
              </a:p>
              <a:p>
                <a:endParaRPr lang="pt-BR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D9A698-7E16-3C4A-962E-30981E11EDB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7261" y="1649896"/>
                <a:ext cx="8309113" cy="4796624"/>
              </a:xfrm>
              <a:blipFill>
                <a:blip r:embed="rId3"/>
                <a:stretch>
                  <a:fillRect l="-458" t="-794" b="-18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B1F474-783C-1149-B2DF-C5B8BA3C7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5</a:t>
            </a:fld>
            <a:endParaRPr lang="pt-BR"/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B0CD6976-A661-4540-837F-EEDEE184B3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4032" y="2606040"/>
            <a:ext cx="7786080" cy="2584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956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0888F-01EA-A14D-9DD1-0B03B5611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Backtracking </a:t>
            </a:r>
            <a:r>
              <a:rPr lang="de-DE" dirty="0" err="1"/>
              <a:t>e</a:t>
            </a:r>
            <a:r>
              <a:rPr lang="de-DE" dirty="0"/>
              <a:t> </a:t>
            </a:r>
            <a:r>
              <a:rPr lang="de-DE" dirty="0" err="1"/>
              <a:t>recursividade</a:t>
            </a:r>
            <a:endParaRPr lang="pt-B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0E0B78-FB2D-074E-94A1-C29070438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6</a:t>
            </a:fld>
            <a:endParaRPr lang="pt-BR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695E9BE-BCE5-524E-911A-6669DB1C21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89990" y="1794200"/>
            <a:ext cx="6337300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990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93473-80FE-FA4A-A204-64EB76E20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Backtracking</a:t>
            </a:r>
            <a:endParaRPr lang="pt-B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D0557C-EBD9-9447-902A-04222B0EB7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pt-BR" dirty="0"/>
                  <a:t>Considere a solução como um vetor de soluções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pt-BR" dirty="0"/>
                  <a:t>, ...,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pt-BR" dirty="0"/>
                  <a:t>), onde cada elemento a</a:t>
                </a:r>
                <a:r>
                  <a:rPr lang="pt-BR" baseline="-25000" dirty="0"/>
                  <a:t>i</a:t>
                </a:r>
                <a:r>
                  <a:rPr lang="pt-BR" dirty="0"/>
                  <a:t> é selecionado a partir de um conjunto finito S</a:t>
                </a:r>
                <a:r>
                  <a:rPr lang="pt-BR" baseline="-25000" dirty="0"/>
                  <a:t>i</a:t>
                </a:r>
                <a:r>
                  <a:rPr lang="pt-BR" dirty="0"/>
                  <a:t>.</a:t>
                </a:r>
              </a:p>
              <a:p>
                <a:pPr lvl="1"/>
                <a:r>
                  <a:rPr lang="pt-BR" dirty="0"/>
                  <a:t>a</a:t>
                </a:r>
                <a:r>
                  <a:rPr lang="pt-BR" baseline="-25000" dirty="0"/>
                  <a:t>i</a:t>
                </a:r>
                <a:r>
                  <a:rPr lang="pt-BR" dirty="0"/>
                  <a:t> representa uma </a:t>
                </a:r>
                <a:r>
                  <a:rPr lang="pt-BR" dirty="0" err="1"/>
                  <a:t>i-ésima</a:t>
                </a:r>
                <a:r>
                  <a:rPr lang="pt-BR" dirty="0"/>
                  <a:t> solução, dado que é uma solução de </a:t>
                </a:r>
                <a:r>
                  <a:rPr lang="pt-BR" dirty="0" err="1"/>
                  <a:t>S</a:t>
                </a:r>
                <a:endParaRPr lang="pt-BR" dirty="0"/>
              </a:p>
              <a:p>
                <a:r>
                  <a:rPr lang="pt-BR" dirty="0"/>
                  <a:t>Algoritmo geral</a:t>
                </a:r>
              </a:p>
              <a:p>
                <a:pPr marL="571500" lvl="1" indent="-342900">
                  <a:buFont typeface="+mj-lt"/>
                  <a:buAutoNum type="arabicPeriod"/>
                </a:pPr>
                <a:r>
                  <a:rPr lang="pt-BR" dirty="0"/>
                  <a:t>Comecemos com uma solução inicial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pt-BR" dirty="0"/>
                  <a:t>, ...,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pt-BR" dirty="0"/>
                  <a:t>)</a:t>
                </a:r>
              </a:p>
              <a:p>
                <a:pPr marL="571500" lvl="1" indent="-342900">
                  <a:buFont typeface="+mj-lt"/>
                  <a:buAutoNum type="arabicPeriod"/>
                </a:pPr>
                <a:r>
                  <a:rPr lang="pt-BR" dirty="0"/>
                  <a:t>Tentar estender adicionando outro elemento no final</a:t>
                </a:r>
              </a:p>
              <a:p>
                <a:pPr marL="571500" lvl="1" indent="-342900">
                  <a:buFont typeface="+mj-lt"/>
                  <a:buAutoNum type="arabicPeriod"/>
                </a:pPr>
                <a:r>
                  <a:rPr lang="pt-BR" dirty="0"/>
                  <a:t>Testar se temos uma solução</a:t>
                </a:r>
              </a:p>
              <a:p>
                <a:pPr marL="571500" lvl="1" indent="-342900">
                  <a:buFont typeface="+mj-lt"/>
                  <a:buAutoNum type="arabicPeriod"/>
                </a:pPr>
                <a:r>
                  <a:rPr lang="pt-BR" dirty="0"/>
                  <a:t>(processar) Caso positivo imprimir ou retornar ou ...</a:t>
                </a:r>
              </a:p>
              <a:p>
                <a:pPr marL="571500" lvl="1" indent="-342900">
                  <a:buFont typeface="+mj-lt"/>
                  <a:buAutoNum type="arabicPeriod"/>
                </a:pPr>
                <a:r>
                  <a:rPr lang="pt-BR" dirty="0"/>
                  <a:t>Caso negativo precisamos checar se a solução parcial é ainda extensível potencialmente para uma solução completa.</a:t>
                </a:r>
              </a:p>
              <a:p>
                <a:pPr marL="571500" lvl="1" indent="-342900">
                  <a:buFont typeface="+mj-lt"/>
                  <a:buAutoNum type="arabicPeriod"/>
                </a:pPr>
                <a:r>
                  <a:rPr lang="pt-BR" dirty="0"/>
                  <a:t>Caso positivo realizar a recursão</a:t>
                </a:r>
              </a:p>
              <a:p>
                <a:pPr marL="571500" lvl="1" indent="-342900">
                  <a:buFont typeface="+mj-lt"/>
                  <a:buAutoNum type="arabicPeriod"/>
                </a:pPr>
                <a:r>
                  <a:rPr lang="pt-BR" dirty="0"/>
                  <a:t>(</a:t>
                </a:r>
                <a:r>
                  <a:rPr lang="pt-BR" dirty="0" err="1"/>
                  <a:t>backtracking</a:t>
                </a:r>
                <a:r>
                  <a:rPr lang="pt-BR" dirty="0"/>
                  <a:t>) Se não delete o último elemento e repita o teste a partir de outra possibilidade para esta posição, se existir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D0557C-EBD9-9447-902A-04222B0EB7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458" t="-1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DB6AB4-3B5D-5041-96BC-E4AF95C2E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6357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03DB3-5A0B-4147-A4F6-803432911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Backtracking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59868-2F8E-4A4E-B9AE-E1B0CF5CEB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" dirty="0"/>
              <a:t>Todo algoritmo de </a:t>
            </a:r>
            <a:r>
              <a:rPr lang="pt" dirty="0" err="1"/>
              <a:t>backtracking</a:t>
            </a:r>
            <a:r>
              <a:rPr lang="pt" dirty="0"/>
              <a:t> possui algumas características em comum: </a:t>
            </a:r>
          </a:p>
          <a:p>
            <a:pPr lvl="1"/>
            <a:r>
              <a:rPr lang="pt" dirty="0"/>
              <a:t>Uma condição que verifica se uma solução foi encontrada; </a:t>
            </a:r>
          </a:p>
          <a:p>
            <a:pPr lvl="1"/>
            <a:r>
              <a:rPr lang="pt" dirty="0"/>
              <a:t>Um laço que tenta todos os valores possíveis para uma única variável discreta;</a:t>
            </a:r>
          </a:p>
          <a:p>
            <a:pPr lvl="1"/>
            <a:r>
              <a:rPr lang="pt" dirty="0"/>
              <a:t>Uma recursão que irá investigar se existe uma solução dados os valores atribuídos às variáveis discretas até o momento.</a:t>
            </a:r>
            <a:endParaRPr lang="pt-B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53B64A-C3DA-0842-BA04-06CBAE40C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2668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B861C-43CA-3C4B-8CBF-419571454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Backtracking</a:t>
            </a:r>
            <a:endParaRPr lang="pt-B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FB5E80-BC72-3048-AA04-0095BC75E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7A6E-275D-834C-A477-A607DD4A4938}" type="slidenum">
              <a:rPr lang="pt-BR" smtClean="0"/>
              <a:t>9</a:t>
            </a:fld>
            <a:endParaRPr lang="pt-BR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19FAE91C-7493-4D45-B8FA-4FF40F31C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20" y="1635450"/>
            <a:ext cx="723900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413241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1049</TotalTime>
  <Words>1780</Words>
  <Application>Microsoft Macintosh PowerPoint</Application>
  <PresentationFormat>On-screen Show (4:3)</PresentationFormat>
  <Paragraphs>205</Paragraphs>
  <Slides>34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Calisto MT</vt:lpstr>
      <vt:lpstr>Cambria Math</vt:lpstr>
      <vt:lpstr>Gill Sans MT</vt:lpstr>
      <vt:lpstr>Parcel</vt:lpstr>
      <vt:lpstr>Backtracking</vt:lpstr>
      <vt:lpstr>Backtracking</vt:lpstr>
      <vt:lpstr>Backtracking</vt:lpstr>
      <vt:lpstr>Backtracking</vt:lpstr>
      <vt:lpstr>Backtracking e recursividade</vt:lpstr>
      <vt:lpstr>Backtracking e recursividade</vt:lpstr>
      <vt:lpstr>Backtracking</vt:lpstr>
      <vt:lpstr>Backtracking</vt:lpstr>
      <vt:lpstr>Backtracking</vt:lpstr>
      <vt:lpstr>Backtracking</vt:lpstr>
      <vt:lpstr>Backtracking</vt:lpstr>
      <vt:lpstr>Backtracking</vt:lpstr>
      <vt:lpstr>8 Rainhas</vt:lpstr>
      <vt:lpstr>Geração de soluções para n-queens</vt:lpstr>
      <vt:lpstr>8 Rainhas</vt:lpstr>
      <vt:lpstr>8 Rainhas</vt:lpstr>
      <vt:lpstr>Backtracking: Problema da mochila</vt:lpstr>
      <vt:lpstr>Backtracking: Problema da mochila</vt:lpstr>
      <vt:lpstr>Backtracking: Problema da mochila</vt:lpstr>
      <vt:lpstr>Backtracking: Problema da mochila</vt:lpstr>
      <vt:lpstr>Backtracking: Problema da mochila</vt:lpstr>
      <vt:lpstr>Backtracking: Problema da mochila</vt:lpstr>
      <vt:lpstr>Backtracking: Problema da mochila</vt:lpstr>
      <vt:lpstr>Backtracking: Problema da mochila</vt:lpstr>
      <vt:lpstr>Backtracking: Problema da mochila</vt:lpstr>
      <vt:lpstr>Backtracking: Problema da mochila</vt:lpstr>
      <vt:lpstr>Backtracking: Problema da mochila</vt:lpstr>
      <vt:lpstr>Backtracking: Problema da mochila</vt:lpstr>
      <vt:lpstr>Backtracking: Problema da mochila</vt:lpstr>
      <vt:lpstr>Backtracking: Problema da mochila</vt:lpstr>
      <vt:lpstr>PowerPoint Presentation</vt:lpstr>
      <vt:lpstr>PowerPoint Presentation</vt:lpstr>
      <vt:lpstr>Backtracking: Problema da mochila</vt:lpstr>
      <vt:lpstr>Backtracking: Problema da mochila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Backtracking</dc:title>
  <dc:creator>Fabio Leite</dc:creator>
  <cp:lastModifiedBy>Fabio Leite</cp:lastModifiedBy>
  <cp:revision>24</cp:revision>
  <dcterms:created xsi:type="dcterms:W3CDTF">2019-04-22T10:27:12Z</dcterms:created>
  <dcterms:modified xsi:type="dcterms:W3CDTF">2022-02-14T11:01:46Z</dcterms:modified>
</cp:coreProperties>
</file>